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6"/>
  </p:notesMasterIdLst>
  <p:handoutMasterIdLst>
    <p:handoutMasterId r:id="rId7"/>
  </p:handoutMasterIdLst>
  <p:sldIdLst>
    <p:sldId id="299" r:id="rId2"/>
    <p:sldId id="290" r:id="rId3"/>
    <p:sldId id="292" r:id="rId4"/>
    <p:sldId id="298" r:id="rId5"/>
  </p:sldIdLst>
  <p:sldSz cx="6858000" cy="9906000" type="A4"/>
  <p:notesSz cx="9926638" cy="6797675"/>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1EBF5"/>
    <a:srgbClr val="B3EFF7"/>
    <a:srgbClr val="76E1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551" autoAdjust="0"/>
    <p:restoredTop sz="94660"/>
  </p:normalViewPr>
  <p:slideViewPr>
    <p:cSldViewPr snapToGrid="0">
      <p:cViewPr varScale="1">
        <p:scale>
          <a:sx n="52" d="100"/>
          <a:sy n="52" d="100"/>
        </p:scale>
        <p:origin x="1512" y="7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1C76D4A6-F9ED-4AB0-9E2F-FE21FA1D182C}" type="datetimeFigureOut">
              <a:rPr lang="el-GR" smtClean="0"/>
              <a:t>3/10/2019</a:t>
            </a:fld>
            <a:endParaRPr lang="el-GR"/>
          </a:p>
        </p:txBody>
      </p:sp>
      <p:sp>
        <p:nvSpPr>
          <p:cNvPr id="4" name="Footer Placeholder 3"/>
          <p:cNvSpPr>
            <a:spLocks noGrp="1"/>
          </p:cNvSpPr>
          <p:nvPr>
            <p:ph type="ftr" sz="quarter" idx="2"/>
          </p:nvPr>
        </p:nvSpPr>
        <p:spPr>
          <a:xfrm>
            <a:off x="0" y="6457410"/>
            <a:ext cx="4302625" cy="340265"/>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5621696" y="6457410"/>
            <a:ext cx="4302625" cy="340265"/>
          </a:xfrm>
          <a:prstGeom prst="rect">
            <a:avLst/>
          </a:prstGeom>
        </p:spPr>
        <p:txBody>
          <a:bodyPr vert="horz" lIns="91440" tIns="45720" rIns="91440" bIns="45720" rtlCol="0" anchor="b"/>
          <a:lstStyle>
            <a:lvl1pPr algn="r">
              <a:defRPr sz="1200"/>
            </a:lvl1pPr>
          </a:lstStyle>
          <a:p>
            <a:fld id="{75E0EDC0-3FD9-4601-9478-F161137D9958}" type="slidenum">
              <a:rPr lang="el-GR" smtClean="0"/>
              <a:t>‹#›</a:t>
            </a:fld>
            <a:endParaRPr lang="el-GR"/>
          </a:p>
        </p:txBody>
      </p:sp>
    </p:spTree>
    <p:extLst>
      <p:ext uri="{BB962C8B-B14F-4D97-AF65-F5344CB8AC3E}">
        <p14:creationId xmlns:p14="http://schemas.microsoft.com/office/powerpoint/2010/main" val="3262754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41064"/>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5622799" y="0"/>
            <a:ext cx="4301543" cy="341064"/>
          </a:xfrm>
          <a:prstGeom prst="rect">
            <a:avLst/>
          </a:prstGeom>
        </p:spPr>
        <p:txBody>
          <a:bodyPr vert="horz" lIns="91440" tIns="45720" rIns="91440" bIns="45720" rtlCol="0"/>
          <a:lstStyle>
            <a:lvl1pPr algn="r">
              <a:defRPr sz="1200"/>
            </a:lvl1pPr>
          </a:lstStyle>
          <a:p>
            <a:fld id="{BD00E2F5-2955-409B-8AD3-AB17C58A1282}" type="datetimeFigureOut">
              <a:rPr lang="el-GR" smtClean="0"/>
              <a:t>3/10/2019</a:t>
            </a:fld>
            <a:endParaRPr lang="el-GR"/>
          </a:p>
        </p:txBody>
      </p:sp>
      <p:sp>
        <p:nvSpPr>
          <p:cNvPr id="4" name="Slide Image Placeholder 3"/>
          <p:cNvSpPr>
            <a:spLocks noGrp="1" noRot="1" noChangeAspect="1"/>
          </p:cNvSpPr>
          <p:nvPr>
            <p:ph type="sldImg" idx="2"/>
          </p:nvPr>
        </p:nvSpPr>
        <p:spPr>
          <a:xfrm>
            <a:off x="4170363" y="850900"/>
            <a:ext cx="1585912" cy="229235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992665" y="3271381"/>
            <a:ext cx="7941310" cy="267658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1" y="6456612"/>
            <a:ext cx="4301543" cy="341064"/>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5622799" y="6456612"/>
            <a:ext cx="4301543" cy="341064"/>
          </a:xfrm>
          <a:prstGeom prst="rect">
            <a:avLst/>
          </a:prstGeom>
        </p:spPr>
        <p:txBody>
          <a:bodyPr vert="horz" lIns="91440" tIns="45720" rIns="91440" bIns="45720" rtlCol="0" anchor="b"/>
          <a:lstStyle>
            <a:lvl1pPr algn="r">
              <a:defRPr sz="1200"/>
            </a:lvl1pPr>
          </a:lstStyle>
          <a:p>
            <a:fld id="{379E7BA3-A11E-44C3-83A6-A85525394828}" type="slidenum">
              <a:rPr lang="el-GR" smtClean="0"/>
              <a:t>‹#›</a:t>
            </a:fld>
            <a:endParaRPr lang="el-GR"/>
          </a:p>
        </p:txBody>
      </p:sp>
    </p:spTree>
    <p:extLst>
      <p:ext uri="{BB962C8B-B14F-4D97-AF65-F5344CB8AC3E}">
        <p14:creationId xmlns:p14="http://schemas.microsoft.com/office/powerpoint/2010/main" val="3237019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621191"/>
            <a:ext cx="5143500" cy="3448756"/>
          </a:xfrm>
        </p:spPr>
        <p:txBody>
          <a:bodyPr anchor="b"/>
          <a:lstStyle>
            <a:lvl1pPr algn="ctr">
              <a:defRPr sz="3375"/>
            </a:lvl1pPr>
          </a:lstStyle>
          <a:p>
            <a:r>
              <a:rPr lang="en-US" smtClean="0"/>
              <a:t>Click to edit Master title style</a:t>
            </a:r>
            <a:endParaRPr lang="el-GR"/>
          </a:p>
        </p:txBody>
      </p:sp>
      <p:sp>
        <p:nvSpPr>
          <p:cNvPr id="3" name="Subtitle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97883097-76FD-4590-AEFF-FDD1D5694E9B}" type="datetime1">
              <a:rPr lang="el-GR" smtClean="0"/>
              <a:t>3/10/2019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3C02980-1881-4146-B618-EF57CCB20E3B}" type="slidenum">
              <a:rPr lang="el-GR" smtClean="0"/>
              <a:t>‹#›</a:t>
            </a:fld>
            <a:endParaRPr lang="el-GR"/>
          </a:p>
        </p:txBody>
      </p:sp>
    </p:spTree>
    <p:extLst>
      <p:ext uri="{BB962C8B-B14F-4D97-AF65-F5344CB8AC3E}">
        <p14:creationId xmlns:p14="http://schemas.microsoft.com/office/powerpoint/2010/main" val="2729122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06785881-8075-449A-8397-C4E92E97D100}" type="datetime1">
              <a:rPr lang="el-GR" smtClean="0"/>
              <a:t>3/10/2019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3C02980-1881-4146-B618-EF57CCB20E3B}" type="slidenum">
              <a:rPr lang="el-GR" smtClean="0"/>
              <a:t>‹#›</a:t>
            </a:fld>
            <a:endParaRPr lang="el-GR"/>
          </a:p>
        </p:txBody>
      </p:sp>
    </p:spTree>
    <p:extLst>
      <p:ext uri="{BB962C8B-B14F-4D97-AF65-F5344CB8AC3E}">
        <p14:creationId xmlns:p14="http://schemas.microsoft.com/office/powerpoint/2010/main" val="3947470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527403"/>
            <a:ext cx="1478756" cy="8394877"/>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71487" y="527403"/>
            <a:ext cx="4350544" cy="839487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28EF180A-D3DE-426A-8406-F02E95D118D2}" type="datetime1">
              <a:rPr lang="el-GR" smtClean="0"/>
              <a:t>3/10/2019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3C02980-1881-4146-B618-EF57CCB20E3B}" type="slidenum">
              <a:rPr lang="el-GR" smtClean="0"/>
              <a:t>‹#›</a:t>
            </a:fld>
            <a:endParaRPr lang="el-GR"/>
          </a:p>
        </p:txBody>
      </p:sp>
    </p:spTree>
    <p:extLst>
      <p:ext uri="{BB962C8B-B14F-4D97-AF65-F5344CB8AC3E}">
        <p14:creationId xmlns:p14="http://schemas.microsoft.com/office/powerpoint/2010/main" val="2188779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21943B08-BA23-4716-A01B-B41727228FF6}" type="datetime1">
              <a:rPr lang="el-GR" smtClean="0"/>
              <a:t>3/10/2019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3C02980-1881-4146-B618-EF57CCB20E3B}" type="slidenum">
              <a:rPr lang="el-GR" smtClean="0"/>
              <a:t>‹#›</a:t>
            </a:fld>
            <a:endParaRPr lang="el-GR"/>
          </a:p>
        </p:txBody>
      </p:sp>
    </p:spTree>
    <p:extLst>
      <p:ext uri="{BB962C8B-B14F-4D97-AF65-F5344CB8AC3E}">
        <p14:creationId xmlns:p14="http://schemas.microsoft.com/office/powerpoint/2010/main" val="2569504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2"/>
            <a:ext cx="5915025" cy="4120620"/>
          </a:xfrm>
        </p:spPr>
        <p:txBody>
          <a:bodyPr anchor="b"/>
          <a:lstStyle>
            <a:lvl1pPr>
              <a:defRPr sz="3375"/>
            </a:lvl1pPr>
          </a:lstStyle>
          <a:p>
            <a:r>
              <a:rPr lang="en-US" smtClean="0"/>
              <a:t>Click to edit Master title style</a:t>
            </a:r>
            <a:endParaRPr lang="el-GR"/>
          </a:p>
        </p:txBody>
      </p:sp>
      <p:sp>
        <p:nvSpPr>
          <p:cNvPr id="3" name="Text Placeholder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F499BA1-EE1D-4CEA-AD3D-DC64DE941737}" type="datetime1">
              <a:rPr lang="el-GR" smtClean="0"/>
              <a:t>3/10/2019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3C02980-1881-4146-B618-EF57CCB20E3B}" type="slidenum">
              <a:rPr lang="el-GR" smtClean="0"/>
              <a:t>‹#›</a:t>
            </a:fld>
            <a:endParaRPr lang="el-GR"/>
          </a:p>
        </p:txBody>
      </p:sp>
    </p:spTree>
    <p:extLst>
      <p:ext uri="{BB962C8B-B14F-4D97-AF65-F5344CB8AC3E}">
        <p14:creationId xmlns:p14="http://schemas.microsoft.com/office/powerpoint/2010/main" val="149191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71488"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3471863"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FD5CD522-F1B9-48CE-A202-6BB3D70380CD}" type="datetime1">
              <a:rPr lang="el-GR" smtClean="0"/>
              <a:t>3/10/2019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3C02980-1881-4146-B618-EF57CCB20E3B}" type="slidenum">
              <a:rPr lang="el-GR" smtClean="0"/>
              <a:t>‹#›</a:t>
            </a:fld>
            <a:endParaRPr lang="el-GR"/>
          </a:p>
        </p:txBody>
      </p:sp>
    </p:spTree>
    <p:extLst>
      <p:ext uri="{BB962C8B-B14F-4D97-AF65-F5344CB8AC3E}">
        <p14:creationId xmlns:p14="http://schemas.microsoft.com/office/powerpoint/2010/main" val="1028014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4"/>
            <a:ext cx="5915025" cy="1914702"/>
          </a:xfrm>
        </p:spPr>
        <p:txBody>
          <a:bodyPr/>
          <a:lstStyle/>
          <a:p>
            <a:r>
              <a:rPr lang="en-US" smtClean="0"/>
              <a:t>Click to edit Master title style</a:t>
            </a:r>
            <a:endParaRPr lang="el-G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smtClean="0"/>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smtClean="0"/>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494F6F35-11F6-436C-92FC-4E8C4C157689}" type="datetime1">
              <a:rPr lang="el-GR" smtClean="0"/>
              <a:t>3/10/2019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3C02980-1881-4146-B618-EF57CCB20E3B}" type="slidenum">
              <a:rPr lang="el-GR" smtClean="0"/>
              <a:t>‹#›</a:t>
            </a:fld>
            <a:endParaRPr lang="el-GR"/>
          </a:p>
        </p:txBody>
      </p:sp>
    </p:spTree>
    <p:extLst>
      <p:ext uri="{BB962C8B-B14F-4D97-AF65-F5344CB8AC3E}">
        <p14:creationId xmlns:p14="http://schemas.microsoft.com/office/powerpoint/2010/main" val="1997395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30D4309E-9898-462D-A4EE-779447A3E1ED}" type="datetime1">
              <a:rPr lang="el-GR" smtClean="0"/>
              <a:t>3/10/2019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3C02980-1881-4146-B618-EF57CCB20E3B}" type="slidenum">
              <a:rPr lang="el-GR" smtClean="0"/>
              <a:t>‹#›</a:t>
            </a:fld>
            <a:endParaRPr lang="el-GR"/>
          </a:p>
        </p:txBody>
      </p:sp>
    </p:spTree>
    <p:extLst>
      <p:ext uri="{BB962C8B-B14F-4D97-AF65-F5344CB8AC3E}">
        <p14:creationId xmlns:p14="http://schemas.microsoft.com/office/powerpoint/2010/main" val="2036699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05DA6E-83C1-4F5A-8102-AAC0EC2C33F3}" type="datetime1">
              <a:rPr lang="el-GR" smtClean="0"/>
              <a:t>3/10/2019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3C02980-1881-4146-B618-EF57CCB20E3B}" type="slidenum">
              <a:rPr lang="el-GR" smtClean="0"/>
              <a:t>‹#›</a:t>
            </a:fld>
            <a:endParaRPr lang="el-GR"/>
          </a:p>
        </p:txBody>
      </p:sp>
    </p:spTree>
    <p:extLst>
      <p:ext uri="{BB962C8B-B14F-4D97-AF65-F5344CB8AC3E}">
        <p14:creationId xmlns:p14="http://schemas.microsoft.com/office/powerpoint/2010/main" val="636475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3" cy="2311400"/>
          </a:xfrm>
        </p:spPr>
        <p:txBody>
          <a:bodyPr anchor="b"/>
          <a:lstStyle>
            <a:lvl1pPr>
              <a:defRPr sz="1800"/>
            </a:lvl1pPr>
          </a:lstStyle>
          <a:p>
            <a:r>
              <a:rPr lang="en-US" smtClean="0"/>
              <a:t>Click to edit Master title style</a:t>
            </a:r>
            <a:endParaRPr lang="el-GR"/>
          </a:p>
        </p:txBody>
      </p:sp>
      <p:sp>
        <p:nvSpPr>
          <p:cNvPr id="3" name="Content Placeholder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smtClean="0"/>
              <a:t>Edit Master text styles</a:t>
            </a:r>
          </a:p>
        </p:txBody>
      </p:sp>
      <p:sp>
        <p:nvSpPr>
          <p:cNvPr id="5" name="Date Placeholder 4"/>
          <p:cNvSpPr>
            <a:spLocks noGrp="1"/>
          </p:cNvSpPr>
          <p:nvPr>
            <p:ph type="dt" sz="half" idx="10"/>
          </p:nvPr>
        </p:nvSpPr>
        <p:spPr/>
        <p:txBody>
          <a:bodyPr/>
          <a:lstStyle/>
          <a:p>
            <a:fld id="{9F0D947E-BBB6-4CCB-AB12-8BFFC1576EFC}" type="datetime1">
              <a:rPr lang="el-GR" smtClean="0"/>
              <a:t>3/10/2019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3C02980-1881-4146-B618-EF57CCB20E3B}" type="slidenum">
              <a:rPr lang="el-GR" smtClean="0"/>
              <a:t>‹#›</a:t>
            </a:fld>
            <a:endParaRPr lang="el-GR"/>
          </a:p>
        </p:txBody>
      </p:sp>
    </p:spTree>
    <p:extLst>
      <p:ext uri="{BB962C8B-B14F-4D97-AF65-F5344CB8AC3E}">
        <p14:creationId xmlns:p14="http://schemas.microsoft.com/office/powerpoint/2010/main" val="528255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3" cy="2311400"/>
          </a:xfrm>
        </p:spPr>
        <p:txBody>
          <a:bodyPr anchor="b"/>
          <a:lstStyle>
            <a:lvl1pPr>
              <a:defRPr sz="1800"/>
            </a:lvl1pPr>
          </a:lstStyle>
          <a:p>
            <a:r>
              <a:rPr lang="en-US" smtClean="0"/>
              <a:t>Click to edit Master title style</a:t>
            </a:r>
            <a:endParaRPr lang="el-GR"/>
          </a:p>
        </p:txBody>
      </p:sp>
      <p:sp>
        <p:nvSpPr>
          <p:cNvPr id="3" name="Picture Placeholder 2"/>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l-GR"/>
          </a:p>
        </p:txBody>
      </p:sp>
      <p:sp>
        <p:nvSpPr>
          <p:cNvPr id="4" name="Text Placeholder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smtClean="0"/>
              <a:t>Edit Master text styles</a:t>
            </a:r>
          </a:p>
        </p:txBody>
      </p:sp>
      <p:sp>
        <p:nvSpPr>
          <p:cNvPr id="5" name="Date Placeholder 4"/>
          <p:cNvSpPr>
            <a:spLocks noGrp="1"/>
          </p:cNvSpPr>
          <p:nvPr>
            <p:ph type="dt" sz="half" idx="10"/>
          </p:nvPr>
        </p:nvSpPr>
        <p:spPr/>
        <p:txBody>
          <a:bodyPr/>
          <a:lstStyle/>
          <a:p>
            <a:fld id="{922FCFFC-14DC-497C-88F8-D8399CE6D8D2}" type="datetime1">
              <a:rPr lang="el-GR" smtClean="0"/>
              <a:t>3/10/2019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3C02980-1881-4146-B618-EF57CCB20E3B}" type="slidenum">
              <a:rPr lang="el-GR" smtClean="0"/>
              <a:t>‹#›</a:t>
            </a:fld>
            <a:endParaRPr lang="el-GR"/>
          </a:p>
        </p:txBody>
      </p:sp>
    </p:spTree>
    <p:extLst>
      <p:ext uri="{BB962C8B-B14F-4D97-AF65-F5344CB8AC3E}">
        <p14:creationId xmlns:p14="http://schemas.microsoft.com/office/powerpoint/2010/main" val="765117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4B85A415-A17E-4381-87CC-2FC016079DB5}" type="datetime1">
              <a:rPr lang="el-GR" smtClean="0"/>
              <a:t>3/10/2019</a:t>
            </a:fld>
            <a:endParaRPr lang="el-GR"/>
          </a:p>
        </p:txBody>
      </p:sp>
      <p:sp>
        <p:nvSpPr>
          <p:cNvPr id="5" name="Footer Placeholder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03C02980-1881-4146-B618-EF57CCB20E3B}" type="slidenum">
              <a:rPr lang="el-GR" smtClean="0"/>
              <a:t>‹#›</a:t>
            </a:fld>
            <a:endParaRPr lang="el-GR"/>
          </a:p>
        </p:txBody>
      </p:sp>
    </p:spTree>
    <p:extLst>
      <p:ext uri="{BB962C8B-B14F-4D97-AF65-F5344CB8AC3E}">
        <p14:creationId xmlns:p14="http://schemas.microsoft.com/office/powerpoint/2010/main" val="34263427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l-GR"/>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asiantai.politistika@gmail.com" TargetMode="External"/><Relationship Id="rId2" Type="http://schemas.openxmlformats.org/officeDocument/2006/relationships/hyperlink" Target="mailto:mail@dipe-a.thess.sch.gr" TargetMode="External"/><Relationship Id="rId1" Type="http://schemas.openxmlformats.org/officeDocument/2006/relationships/slideLayout" Target="../slideLayouts/slideLayout2.xml"/><Relationship Id="rId5" Type="http://schemas.openxmlformats.org/officeDocument/2006/relationships/hyperlink" Target="mailto:politistika.dyt.thess@gmail.com" TargetMode="External"/><Relationship Id="rId4" Type="http://schemas.openxmlformats.org/officeDocument/2006/relationships/hyperlink" Target="mailto:mail@dipe-v.thess.thess.sch.gr"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mailto:KyriaziK@piraeusbank.gr"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mailto:KyriaziK@piraeusbank.gr"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71488" y="576000"/>
            <a:ext cx="5915025" cy="6285266"/>
          </a:xfrm>
        </p:spPr>
        <p:txBody>
          <a:bodyPr>
            <a:normAutofit/>
          </a:bodyPr>
          <a:lstStyle/>
          <a:p>
            <a:pPr marL="0" indent="0" algn="r">
              <a:buNone/>
            </a:pPr>
            <a:r>
              <a:rPr lang="el-GR" dirty="0"/>
              <a:t>Αθήνα, </a:t>
            </a:r>
            <a:r>
              <a:rPr lang="el-GR" dirty="0" smtClean="0"/>
              <a:t>3 Οκτωβρίου </a:t>
            </a:r>
            <a:r>
              <a:rPr lang="el-GR" dirty="0" smtClean="0"/>
              <a:t>2019</a:t>
            </a:r>
          </a:p>
          <a:p>
            <a:pPr marL="0" indent="0" algn="ctr">
              <a:buNone/>
            </a:pPr>
            <a:r>
              <a:rPr lang="el-GR" dirty="0"/>
              <a:t> </a:t>
            </a:r>
            <a:r>
              <a:rPr lang="el-GR" dirty="0" smtClean="0"/>
              <a:t>                        				Α.Π</a:t>
            </a:r>
            <a:r>
              <a:rPr lang="el-GR" dirty="0"/>
              <a:t>. </a:t>
            </a:r>
          </a:p>
          <a:p>
            <a:pPr marL="0" indent="0">
              <a:buNone/>
            </a:pPr>
            <a:r>
              <a:rPr lang="el-GR" b="1" dirty="0"/>
              <a:t>Προς: </a:t>
            </a:r>
          </a:p>
          <a:p>
            <a:pPr marL="0" indent="0">
              <a:buNone/>
            </a:pPr>
            <a:endParaRPr lang="el-GR" dirty="0"/>
          </a:p>
          <a:p>
            <a:pPr marL="0" indent="0">
              <a:buNone/>
            </a:pPr>
            <a:r>
              <a:rPr lang="el-GR" b="1" dirty="0"/>
              <a:t>Διεύθυνση Πρωτοβάθμιας Εκπαίδευσης Ανατολικής Θεσσαλονίκης</a:t>
            </a:r>
          </a:p>
          <a:p>
            <a:pPr marL="0" indent="0">
              <a:buNone/>
            </a:pPr>
            <a:r>
              <a:rPr lang="el-GR" dirty="0" err="1"/>
              <a:t>Κατσιμίδη</a:t>
            </a:r>
            <a:r>
              <a:rPr lang="el-GR" dirty="0"/>
              <a:t> &amp; Μήλου 33 54638 Θεσσαλονίκη</a:t>
            </a:r>
          </a:p>
          <a:p>
            <a:pPr marL="0" indent="0">
              <a:buNone/>
            </a:pPr>
            <a:r>
              <a:rPr lang="el-GR" dirty="0"/>
              <a:t>Φαξ: 2310915042</a:t>
            </a:r>
          </a:p>
          <a:p>
            <a:pPr marL="0" indent="0">
              <a:buNone/>
            </a:pPr>
            <a:r>
              <a:rPr lang="el-GR" dirty="0"/>
              <a:t>Email: </a:t>
            </a:r>
            <a:r>
              <a:rPr lang="el-GR" dirty="0" smtClean="0">
                <a:hlinkClick r:id="rId2"/>
              </a:rPr>
              <a:t>mail@dipe-a.thess.sch.gr</a:t>
            </a:r>
            <a:endParaRPr lang="el-GR" dirty="0" smtClean="0"/>
          </a:p>
          <a:p>
            <a:pPr marL="0" indent="0">
              <a:buNone/>
            </a:pPr>
            <a:r>
              <a:rPr lang="el-GR" dirty="0"/>
              <a:t>	</a:t>
            </a:r>
            <a:r>
              <a:rPr lang="en-US" dirty="0" smtClean="0">
                <a:hlinkClick r:id="rId3"/>
              </a:rPr>
              <a:t>nasiantai.politistika@gmail.com</a:t>
            </a:r>
            <a:endParaRPr lang="en-US" dirty="0" smtClean="0"/>
          </a:p>
          <a:p>
            <a:pPr marL="0" indent="0">
              <a:buNone/>
            </a:pPr>
            <a:r>
              <a:rPr lang="el-GR" dirty="0" smtClean="0"/>
              <a:t>Υπόψη </a:t>
            </a:r>
            <a:r>
              <a:rPr lang="el-GR" dirty="0"/>
              <a:t>Διευθύντριας, κυρίας Ασημακοπούλου </a:t>
            </a:r>
            <a:r>
              <a:rPr lang="el-GR" dirty="0" err="1"/>
              <a:t>Ζαχαρούλας</a:t>
            </a:r>
            <a:endParaRPr lang="el-GR" dirty="0"/>
          </a:p>
          <a:p>
            <a:pPr marL="0" indent="0">
              <a:buNone/>
            </a:pPr>
            <a:r>
              <a:rPr lang="el-GR" dirty="0"/>
              <a:t>και Υπεύθυνης Πολιτιστικών Θεμάτων, κυρίας Νταή Αθανασίας</a:t>
            </a:r>
          </a:p>
          <a:p>
            <a:pPr marL="0" indent="0">
              <a:buNone/>
            </a:pPr>
            <a:endParaRPr lang="el-GR" dirty="0"/>
          </a:p>
          <a:p>
            <a:pPr marL="0" indent="0">
              <a:buNone/>
            </a:pPr>
            <a:r>
              <a:rPr lang="el-GR" b="1" dirty="0"/>
              <a:t>Διεύθυνση Πρωτοβάθμιας Εκπαίδευσης Δυτικής Θεσσαλονίκης</a:t>
            </a:r>
          </a:p>
          <a:p>
            <a:pPr marL="0" indent="0">
              <a:buNone/>
            </a:pPr>
            <a:r>
              <a:rPr lang="el-GR" dirty="0"/>
              <a:t>Κολοκοτρώνη 22, 56430 Σταυρούπολη Θεσσαλονίκη</a:t>
            </a:r>
          </a:p>
          <a:p>
            <a:pPr marL="0" indent="0">
              <a:buNone/>
            </a:pPr>
            <a:r>
              <a:rPr lang="el-GR" dirty="0"/>
              <a:t>Φαξ: 2310643046</a:t>
            </a:r>
          </a:p>
          <a:p>
            <a:pPr marL="0" indent="0">
              <a:buNone/>
            </a:pPr>
            <a:r>
              <a:rPr lang="el-GR" dirty="0"/>
              <a:t>Email: </a:t>
            </a:r>
            <a:r>
              <a:rPr lang="el-GR" dirty="0" smtClean="0">
                <a:hlinkClick r:id="rId4"/>
              </a:rPr>
              <a:t>mail@dipe-v.thess.thess.sch.gr</a:t>
            </a:r>
            <a:endParaRPr lang="en-US" dirty="0" smtClean="0"/>
          </a:p>
          <a:p>
            <a:pPr marL="0" indent="0">
              <a:buNone/>
            </a:pPr>
            <a:r>
              <a:rPr lang="el-GR" dirty="0" smtClean="0">
                <a:hlinkClick r:id="rId5"/>
              </a:rPr>
              <a:t>politistika.dyt.thess@gmail.com</a:t>
            </a:r>
            <a:endParaRPr lang="en-US" dirty="0" smtClean="0"/>
          </a:p>
          <a:p>
            <a:pPr marL="0" indent="0">
              <a:buNone/>
            </a:pPr>
            <a:r>
              <a:rPr lang="el-GR" dirty="0" smtClean="0"/>
              <a:t>Υπόψη </a:t>
            </a:r>
            <a:r>
              <a:rPr lang="el-GR" dirty="0"/>
              <a:t>Διευθυντή, κυρίου Γεωργίου Χρήστου</a:t>
            </a:r>
          </a:p>
          <a:p>
            <a:pPr marL="0" indent="0">
              <a:buNone/>
            </a:pPr>
            <a:r>
              <a:rPr lang="el-GR" dirty="0"/>
              <a:t>και Υπεύθυνης Πολιτιστικών Θεμάτων, κυρίας </a:t>
            </a:r>
            <a:r>
              <a:rPr lang="el-GR" dirty="0" err="1"/>
              <a:t>Μπαζακογιάννη</a:t>
            </a:r>
            <a:r>
              <a:rPr lang="el-GR" dirty="0"/>
              <a:t> Στέλλας</a:t>
            </a:r>
          </a:p>
          <a:p>
            <a:endParaRPr lang="el-GR" dirty="0"/>
          </a:p>
          <a:p>
            <a:pPr marL="0" indent="0">
              <a:buNone/>
            </a:pPr>
            <a:endParaRPr lang="el-GR" dirty="0"/>
          </a:p>
        </p:txBody>
      </p:sp>
      <p:sp>
        <p:nvSpPr>
          <p:cNvPr id="4" name="Slide Number Placeholder 3"/>
          <p:cNvSpPr>
            <a:spLocks noGrp="1"/>
          </p:cNvSpPr>
          <p:nvPr>
            <p:ph type="sldNum" sz="quarter" idx="12"/>
          </p:nvPr>
        </p:nvSpPr>
        <p:spPr/>
        <p:txBody>
          <a:bodyPr/>
          <a:lstStyle/>
          <a:p>
            <a:fld id="{03C02980-1881-4146-B618-EF57CCB20E3B}" type="slidenum">
              <a:rPr lang="el-GR" smtClean="0"/>
              <a:t>1</a:t>
            </a:fld>
            <a:endParaRPr lang="el-GR"/>
          </a:p>
        </p:txBody>
      </p:sp>
    </p:spTree>
    <p:extLst>
      <p:ext uri="{BB962C8B-B14F-4D97-AF65-F5344CB8AC3E}">
        <p14:creationId xmlns:p14="http://schemas.microsoft.com/office/powerpoint/2010/main" val="1530749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3C02980-1881-4146-B618-EF57CCB20E3B}" type="slidenum">
              <a:rPr lang="el-GR" smtClean="0"/>
              <a:t>2</a:t>
            </a:fld>
            <a:endParaRPr lang="el-GR"/>
          </a:p>
        </p:txBody>
      </p:sp>
      <p:sp>
        <p:nvSpPr>
          <p:cNvPr id="2" name="TextBox 1"/>
          <p:cNvSpPr txBox="1"/>
          <p:nvPr/>
        </p:nvSpPr>
        <p:spPr>
          <a:xfrm>
            <a:off x="558743" y="8784000"/>
            <a:ext cx="5803694" cy="692497"/>
          </a:xfrm>
          <a:prstGeom prst="rect">
            <a:avLst/>
          </a:prstGeom>
          <a:solidFill>
            <a:schemeClr val="accent6">
              <a:lumMod val="60000"/>
              <a:lumOff val="40000"/>
            </a:schemeClr>
          </a:solidFill>
        </p:spPr>
        <p:txBody>
          <a:bodyPr wrap="square" rtlCol="0">
            <a:spAutoFit/>
          </a:bodyPr>
          <a:lstStyle/>
          <a:p>
            <a:pPr lvl="0"/>
            <a:r>
              <a:rPr lang="el-GR" sz="1300" dirty="0">
                <a:solidFill>
                  <a:prstClr val="black"/>
                </a:solidFill>
              </a:rPr>
              <a:t>Συμμετοχή </a:t>
            </a:r>
            <a:r>
              <a:rPr lang="el-GR" sz="1300" b="1" dirty="0">
                <a:solidFill>
                  <a:prstClr val="black"/>
                </a:solidFill>
              </a:rPr>
              <a:t>δωρεάν</a:t>
            </a:r>
            <a:r>
              <a:rPr lang="el-GR" sz="1300" dirty="0">
                <a:solidFill>
                  <a:prstClr val="black"/>
                </a:solidFill>
              </a:rPr>
              <a:t>. </a:t>
            </a:r>
            <a:r>
              <a:rPr lang="el-GR" sz="1300" b="1" dirty="0">
                <a:solidFill>
                  <a:prstClr val="black"/>
                </a:solidFill>
              </a:rPr>
              <a:t>Προηγείται</a:t>
            </a:r>
            <a:r>
              <a:rPr lang="el-GR" sz="1300" dirty="0">
                <a:solidFill>
                  <a:prstClr val="black"/>
                </a:solidFill>
              </a:rPr>
              <a:t> </a:t>
            </a:r>
            <a:r>
              <a:rPr lang="el-GR" sz="1300" b="1" dirty="0">
                <a:solidFill>
                  <a:prstClr val="black"/>
                </a:solidFill>
              </a:rPr>
              <a:t>τηλεφωνική συνεννόηση</a:t>
            </a:r>
            <a:r>
              <a:rPr lang="el-GR" sz="1300" dirty="0">
                <a:solidFill>
                  <a:prstClr val="black"/>
                </a:solidFill>
              </a:rPr>
              <a:t> με την κ. Ναντίνα Κυριαζή (</a:t>
            </a:r>
            <a:r>
              <a:rPr lang="el-GR" sz="1300" dirty="0" err="1">
                <a:solidFill>
                  <a:prstClr val="black"/>
                </a:solidFill>
              </a:rPr>
              <a:t>τηλ</a:t>
            </a:r>
            <a:r>
              <a:rPr lang="el-GR" sz="1300" dirty="0">
                <a:solidFill>
                  <a:prstClr val="black"/>
                </a:solidFill>
              </a:rPr>
              <a:t>. 2310 385662, </a:t>
            </a:r>
            <a:r>
              <a:rPr lang="en-US" sz="1300" dirty="0">
                <a:solidFill>
                  <a:prstClr val="black"/>
                </a:solidFill>
              </a:rPr>
              <a:t>email </a:t>
            </a:r>
            <a:r>
              <a:rPr lang="en-US" sz="1300" dirty="0">
                <a:solidFill>
                  <a:prstClr val="black"/>
                </a:solidFill>
                <a:hlinkClick r:id="rId2"/>
              </a:rPr>
              <a:t>KyriaziK@piraeusbank.gr</a:t>
            </a:r>
            <a:r>
              <a:rPr lang="el-GR" sz="1300" dirty="0">
                <a:solidFill>
                  <a:prstClr val="black"/>
                </a:solidFill>
              </a:rPr>
              <a:t>) και ακολουθεί </a:t>
            </a:r>
            <a:r>
              <a:rPr lang="el-GR" sz="1300" b="1" dirty="0">
                <a:solidFill>
                  <a:prstClr val="black"/>
                </a:solidFill>
              </a:rPr>
              <a:t>γραπτή αίτηση</a:t>
            </a:r>
            <a:r>
              <a:rPr lang="el-GR" sz="1300" dirty="0">
                <a:solidFill>
                  <a:prstClr val="black"/>
                </a:solidFill>
              </a:rPr>
              <a:t> προς το ΠΙΟΠ (</a:t>
            </a:r>
            <a:r>
              <a:rPr lang="el-GR" sz="1300" dirty="0" err="1">
                <a:solidFill>
                  <a:prstClr val="black"/>
                </a:solidFill>
              </a:rPr>
              <a:t>τηλ</a:t>
            </a:r>
            <a:r>
              <a:rPr lang="el-GR" sz="1300" dirty="0">
                <a:solidFill>
                  <a:prstClr val="black"/>
                </a:solidFill>
              </a:rPr>
              <a:t>. 210 3256922, </a:t>
            </a:r>
            <a:r>
              <a:rPr lang="en-US" sz="1300" dirty="0">
                <a:solidFill>
                  <a:prstClr val="black"/>
                </a:solidFill>
              </a:rPr>
              <a:t>email </a:t>
            </a:r>
            <a:r>
              <a:rPr lang="el-GR" sz="1300" dirty="0">
                <a:solidFill>
                  <a:prstClr val="black"/>
                </a:solidFill>
              </a:rPr>
              <a:t>piop@piraeusbank.gr).</a:t>
            </a:r>
          </a:p>
        </p:txBody>
      </p:sp>
      <p:sp>
        <p:nvSpPr>
          <p:cNvPr id="13" name="TextBox 12"/>
          <p:cNvSpPr txBox="1"/>
          <p:nvPr/>
        </p:nvSpPr>
        <p:spPr>
          <a:xfrm>
            <a:off x="590303" y="3600000"/>
            <a:ext cx="5824810" cy="818274"/>
          </a:xfrm>
          <a:prstGeom prst="rect">
            <a:avLst/>
          </a:prstGeom>
          <a:solidFill>
            <a:schemeClr val="accent6">
              <a:lumMod val="60000"/>
              <a:lumOff val="40000"/>
            </a:schemeClr>
          </a:solidFill>
          <a:ln>
            <a:noFill/>
          </a:ln>
          <a:effectLst>
            <a:softEdge rad="31750"/>
          </a:effectLst>
        </p:spPr>
        <p:txBody>
          <a:bodyPr wrap="square" tIns="108000" bIns="108000" rtlCol="0">
            <a:spAutoFit/>
          </a:bodyPr>
          <a:lstStyle/>
          <a:p>
            <a:r>
              <a:rPr lang="el-GR" sz="1300" b="1" dirty="0" smtClean="0">
                <a:effectLst>
                  <a:outerShdw blurRad="38100" dist="38100" dir="2700000" algn="tl">
                    <a:srgbClr val="000000">
                      <a:alpha val="43137"/>
                    </a:srgbClr>
                  </a:outerShdw>
                </a:effectLst>
              </a:rPr>
              <a:t>Εκπαιδευτικά προγράμματα ΠΙΟΠ</a:t>
            </a:r>
          </a:p>
          <a:p>
            <a:r>
              <a:rPr lang="el-GR" sz="1300" b="1" dirty="0" smtClean="0"/>
              <a:t>για Νηπιαγωγεία</a:t>
            </a:r>
          </a:p>
          <a:p>
            <a:r>
              <a:rPr lang="el-GR" sz="1300" dirty="0" smtClean="0"/>
              <a:t>Οκτώβριος 2019-Ιούνιος 2020</a:t>
            </a:r>
            <a:endParaRPr lang="el-GR" sz="1300" dirty="0" smtClean="0"/>
          </a:p>
        </p:txBody>
      </p:sp>
      <p:sp>
        <p:nvSpPr>
          <p:cNvPr id="15" name="TextBox 14"/>
          <p:cNvSpPr txBox="1"/>
          <p:nvPr/>
        </p:nvSpPr>
        <p:spPr>
          <a:xfrm>
            <a:off x="590303" y="4500000"/>
            <a:ext cx="5818890" cy="4247317"/>
          </a:xfrm>
          <a:prstGeom prst="rect">
            <a:avLst/>
          </a:prstGeom>
          <a:noFill/>
        </p:spPr>
        <p:txBody>
          <a:bodyPr wrap="square" rtlCol="0">
            <a:spAutoFit/>
          </a:bodyPr>
          <a:lstStyle/>
          <a:p>
            <a:pPr algn="just"/>
            <a:r>
              <a:rPr lang="el-GR" sz="1500" dirty="0" smtClean="0"/>
              <a:t>Με στόχο την απρόσκοπτη και συνεχή παρουσία στο χώρο της εκπαίδευσης και σε </a:t>
            </a:r>
            <a:r>
              <a:rPr lang="el-GR" sz="1500" dirty="0"/>
              <a:t>συνέχεια της γόνιμης συνεργασίας μας, σας </a:t>
            </a:r>
            <a:r>
              <a:rPr lang="el-GR" sz="1500" dirty="0" smtClean="0"/>
              <a:t>ενημερώνουμε ότι το ΠΙΟΠ προσφέρει τη δυνατότητα πραγματοποίησης των εκπαιδευτικών του προγραμμάτων στα Νηπιαγωγεία. Για το</a:t>
            </a:r>
            <a:r>
              <a:rPr lang="el-GR" sz="1500" dirty="0"/>
              <a:t>ν</a:t>
            </a:r>
            <a:r>
              <a:rPr lang="el-GR" sz="1500" dirty="0" smtClean="0"/>
              <a:t> λόγο αυτό σας αποστέλλουμε </a:t>
            </a:r>
            <a:r>
              <a:rPr lang="el-GR" sz="1500" dirty="0"/>
              <a:t>μια επικαιροποιημένη συνοπτική παρουσίαση των ειδικά σχεδιασμένων εκπαιδευτικών προγραμμάτων του Πολιτιστικού Ιδρύματος Ομίλου Πειραιώς (ΠΙΟΠ</a:t>
            </a:r>
            <a:r>
              <a:rPr lang="el-GR" sz="1500" dirty="0" smtClean="0"/>
              <a:t>), τα οποία απευθύνονται σε παιδιά Νηπιαγωγείου, </a:t>
            </a:r>
            <a:r>
              <a:rPr lang="el-GR" sz="1500" dirty="0"/>
              <a:t>την οποία παρακαλούμε να προωθήσετε αρμοδίως. </a:t>
            </a:r>
          </a:p>
          <a:p>
            <a:pPr algn="just"/>
            <a:r>
              <a:rPr lang="el-GR" sz="1500" dirty="0" smtClean="0"/>
              <a:t>Επίσης, θα </a:t>
            </a:r>
            <a:r>
              <a:rPr lang="el-GR" sz="1500" dirty="0"/>
              <a:t>θέλαμε να σας ενημερώσουμε ότι συνεχίζουμε την παροχή εκπαιδευτικών δράσεων, εμπλουτισμένων και με νέα προγράμματα για όλες τις βαθμίδες της εκπαίδευσης, τα οποία υλοποιούνται στο </a:t>
            </a:r>
            <a:r>
              <a:rPr lang="el-GR" sz="1500" dirty="0" smtClean="0"/>
              <a:t>Συνεδριακό Κέντρο Τράπεζας Πειραιώς στη Θεσσαλονίκη (</a:t>
            </a:r>
            <a:r>
              <a:rPr lang="el-GR" sz="1500" dirty="0" err="1" smtClean="0"/>
              <a:t>Κατούνη</a:t>
            </a:r>
            <a:r>
              <a:rPr lang="el-GR" sz="1500" dirty="0" smtClean="0"/>
              <a:t> 12-14, Λαδάδικα) </a:t>
            </a:r>
            <a:r>
              <a:rPr lang="el-GR" sz="1500" b="1" dirty="0" smtClean="0"/>
              <a:t>μόνο στο πλαίσιο των περιοδικών μας εκθέσεων. </a:t>
            </a:r>
          </a:p>
          <a:p>
            <a:pPr algn="just"/>
            <a:r>
              <a:rPr lang="el-GR" sz="1500" dirty="0" smtClean="0"/>
              <a:t>Τα </a:t>
            </a:r>
            <a:r>
              <a:rPr lang="el-GR" sz="1500" dirty="0"/>
              <a:t>προγράμματα υλοποιούνται από αρμόδιους υπαλλήλους της Υπηρεσίας Μουσείων κατόπιν συνεννόησης (πληροφορίες: </a:t>
            </a:r>
            <a:r>
              <a:rPr lang="el-GR" sz="1500" dirty="0" err="1"/>
              <a:t>τηλ</a:t>
            </a:r>
            <a:r>
              <a:rPr lang="el-GR" sz="1500" dirty="0"/>
              <a:t>. </a:t>
            </a:r>
            <a:r>
              <a:rPr lang="el-GR" sz="1500" dirty="0" smtClean="0"/>
              <a:t>2310 385662, Ναντίνα Κυριαζή), </a:t>
            </a:r>
            <a:r>
              <a:rPr lang="el-GR" sz="1500" dirty="0"/>
              <a:t>την οποία ακολουθεί γραπτή αίτηση προς το ΠΙΟΠ (piop@piraeusbank.gr), και προσφέρονται δωρεάν.</a:t>
            </a:r>
          </a:p>
        </p:txBody>
      </p:sp>
      <p:sp>
        <p:nvSpPr>
          <p:cNvPr id="7" name="TextBox 6"/>
          <p:cNvSpPr txBox="1"/>
          <p:nvPr/>
        </p:nvSpPr>
        <p:spPr>
          <a:xfrm>
            <a:off x="558742" y="469900"/>
            <a:ext cx="5854757" cy="3093154"/>
          </a:xfrm>
          <a:prstGeom prst="rect">
            <a:avLst/>
          </a:prstGeom>
          <a:noFill/>
        </p:spPr>
        <p:txBody>
          <a:bodyPr wrap="square" rtlCol="0">
            <a:spAutoFit/>
          </a:bodyPr>
          <a:lstStyle/>
          <a:p>
            <a:pPr algn="just"/>
            <a:r>
              <a:rPr lang="el-GR" sz="1500" dirty="0" smtClean="0"/>
              <a:t>Το </a:t>
            </a:r>
            <a:r>
              <a:rPr lang="el-GR" sz="1500" dirty="0"/>
              <a:t>Πολιτιστικό Ίδρυμα Ομίλου Πειραιώς (ΠΙΟΠ, www.piop.gr) είναι κοινωφελές ίδρυμα που υποστηρίζει τη διάσωση και ανάδειξη της πολιτιστικής κληρονομιάς της χώρας με έμφαση στη βιοτεχνική και βιομηχανική τεχνολογία, και προωθεί τη σύνδεση του Πολιτισμού με το Περιβάλλον. Το έργο του Ιδρύματος υλοποιείται στην ελληνική περιφέρεια μέσω της ίδρυσης και λειτουργίας του Δικτύου εννέα Θεματικών Μουσείων, αλλά και μέσα από το αμιγώς επιστημονικό του έργο, στο Ιστορικό Αρχείο και τη Βιβλιοθήκη του στην Αθήνα. Παράλληλα, το ΠΙΟΠ δραστηριοποιείται και στη Θεσσαλονίκη, με ένα πρόγραμμα που στοχεύει στην ανάδειξη τοπικών συνεργασιών και περιλαμβάνει επιστημονικές και καλλιτεχνικές εκδηλώσεις καθώς και εκπαιδευτικά προγράμματα, με σημείο αφόρμησης το Συνεδριακό Κέντρο της Τράπεζας Πειραιώς στα Λαδάδικα</a:t>
            </a:r>
            <a:r>
              <a:rPr lang="el-GR" sz="1500" dirty="0" smtClean="0"/>
              <a:t>.</a:t>
            </a:r>
          </a:p>
        </p:txBody>
      </p:sp>
    </p:spTree>
    <p:extLst>
      <p:ext uri="{BB962C8B-B14F-4D97-AF65-F5344CB8AC3E}">
        <p14:creationId xmlns:p14="http://schemas.microsoft.com/office/powerpoint/2010/main" val="3330006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3C02980-1881-4146-B618-EF57CCB20E3B}" type="slidenum">
              <a:rPr lang="el-GR" smtClean="0"/>
              <a:t>3</a:t>
            </a:fld>
            <a:endParaRPr lang="el-GR"/>
          </a:p>
        </p:txBody>
      </p:sp>
      <p:sp>
        <p:nvSpPr>
          <p:cNvPr id="7" name="TextBox 6"/>
          <p:cNvSpPr txBox="1"/>
          <p:nvPr/>
        </p:nvSpPr>
        <p:spPr>
          <a:xfrm>
            <a:off x="545663" y="324000"/>
            <a:ext cx="5832000" cy="692497"/>
          </a:xfrm>
          <a:prstGeom prst="rect">
            <a:avLst/>
          </a:prstGeom>
          <a:solidFill>
            <a:schemeClr val="accent6">
              <a:lumMod val="60000"/>
              <a:lumOff val="40000"/>
            </a:schemeClr>
          </a:solidFill>
          <a:ln>
            <a:noFill/>
          </a:ln>
          <a:effectLst>
            <a:softEdge rad="31750"/>
          </a:effectLst>
        </p:spPr>
        <p:txBody>
          <a:bodyPr wrap="square" rtlCol="0">
            <a:spAutoFit/>
          </a:bodyPr>
          <a:lstStyle/>
          <a:p>
            <a:r>
              <a:rPr lang="el-GR" sz="1300" b="1" dirty="0" smtClean="0">
                <a:effectLst>
                  <a:outerShdw blurRad="38100" dist="38100" dir="2700000" algn="tl">
                    <a:srgbClr val="000000">
                      <a:alpha val="43137"/>
                    </a:srgbClr>
                  </a:outerShdw>
                </a:effectLst>
              </a:rPr>
              <a:t>Εκπαιδευτικά Προγράμματα ΠΙΟΠ</a:t>
            </a:r>
            <a:endParaRPr lang="el-GR" sz="1300" b="1" dirty="0">
              <a:effectLst>
                <a:outerShdw blurRad="38100" dist="38100" dir="2700000" algn="tl">
                  <a:srgbClr val="000000">
                    <a:alpha val="43137"/>
                  </a:srgbClr>
                </a:outerShdw>
              </a:effectLst>
            </a:endParaRPr>
          </a:p>
          <a:p>
            <a:r>
              <a:rPr lang="el-GR" sz="1300" b="1" dirty="0"/>
              <a:t>γ</a:t>
            </a:r>
            <a:r>
              <a:rPr lang="el-GR" sz="1300" b="1" dirty="0" smtClean="0"/>
              <a:t>ια Νηπιαγωγεία </a:t>
            </a:r>
          </a:p>
          <a:p>
            <a:r>
              <a:rPr lang="el-GR" sz="1300" dirty="0"/>
              <a:t>Οκτώβριος 2019-Ιούνιος </a:t>
            </a:r>
            <a:r>
              <a:rPr lang="el-GR" sz="1300" dirty="0" smtClean="0"/>
              <a:t>2020</a:t>
            </a:r>
            <a:endParaRPr lang="el-GR" sz="1300" dirty="0"/>
          </a:p>
        </p:txBody>
      </p:sp>
      <p:sp>
        <p:nvSpPr>
          <p:cNvPr id="2" name="TextBox 1"/>
          <p:cNvSpPr txBox="1"/>
          <p:nvPr/>
        </p:nvSpPr>
        <p:spPr>
          <a:xfrm>
            <a:off x="546903" y="8856000"/>
            <a:ext cx="5818890" cy="846386"/>
          </a:xfrm>
          <a:prstGeom prst="rect">
            <a:avLst/>
          </a:prstGeom>
          <a:solidFill>
            <a:schemeClr val="accent6">
              <a:lumMod val="60000"/>
              <a:lumOff val="40000"/>
            </a:schemeClr>
          </a:solidFill>
        </p:spPr>
        <p:txBody>
          <a:bodyPr wrap="square" bIns="0" rtlCol="0">
            <a:spAutoFit/>
          </a:bodyPr>
          <a:lstStyle/>
          <a:p>
            <a:r>
              <a:rPr lang="el-GR" sz="1300" dirty="0"/>
              <a:t>Συμμετοχή </a:t>
            </a:r>
            <a:r>
              <a:rPr lang="el-GR" sz="1300" dirty="0" smtClean="0"/>
              <a:t>στο Νηπιαγωγείο </a:t>
            </a:r>
            <a:r>
              <a:rPr lang="el-GR" sz="1300" b="1" dirty="0" smtClean="0"/>
              <a:t>δωρεάν</a:t>
            </a:r>
            <a:r>
              <a:rPr lang="el-GR" sz="1300" dirty="0"/>
              <a:t>. </a:t>
            </a:r>
            <a:r>
              <a:rPr lang="el-GR" sz="1300" b="1" dirty="0" smtClean="0"/>
              <a:t>Προηγείται</a:t>
            </a:r>
            <a:r>
              <a:rPr lang="el-GR" sz="1300" dirty="0" smtClean="0"/>
              <a:t> </a:t>
            </a:r>
            <a:r>
              <a:rPr lang="el-GR" sz="1300" b="1" dirty="0"/>
              <a:t>τηλεφωνική συνεννόηση</a:t>
            </a:r>
            <a:r>
              <a:rPr lang="el-GR" sz="1300" dirty="0"/>
              <a:t> με την κ. </a:t>
            </a:r>
            <a:r>
              <a:rPr lang="el-GR" sz="1300" dirty="0" err="1"/>
              <a:t>Ναντίνα</a:t>
            </a:r>
            <a:r>
              <a:rPr lang="el-GR" sz="1300" dirty="0"/>
              <a:t> Κυριαζή (</a:t>
            </a:r>
            <a:r>
              <a:rPr lang="el-GR" sz="1300" dirty="0" err="1"/>
              <a:t>τηλ</a:t>
            </a:r>
            <a:r>
              <a:rPr lang="el-GR" sz="1300" dirty="0"/>
              <a:t>. 2310 385662, </a:t>
            </a:r>
            <a:r>
              <a:rPr lang="en-US" sz="1300" dirty="0"/>
              <a:t>email </a:t>
            </a:r>
            <a:r>
              <a:rPr lang="en-US" sz="1300" dirty="0">
                <a:hlinkClick r:id="rId2"/>
              </a:rPr>
              <a:t>KyriaziK@piraeusbank.gr</a:t>
            </a:r>
            <a:r>
              <a:rPr lang="el-GR" sz="1300" dirty="0"/>
              <a:t>) και ακολουθεί </a:t>
            </a:r>
            <a:r>
              <a:rPr lang="el-GR" sz="1300" b="1" dirty="0"/>
              <a:t>γραπτή αίτηση</a:t>
            </a:r>
            <a:r>
              <a:rPr lang="el-GR" sz="1300" dirty="0"/>
              <a:t> προς το ΠΙΟΠ </a:t>
            </a:r>
            <a:endParaRPr lang="el-GR" sz="1300" dirty="0" smtClean="0"/>
          </a:p>
          <a:p>
            <a:r>
              <a:rPr lang="el-GR" sz="1300" dirty="0" smtClean="0"/>
              <a:t>(</a:t>
            </a:r>
            <a:r>
              <a:rPr lang="el-GR" sz="1300" dirty="0" err="1"/>
              <a:t>τηλ</a:t>
            </a:r>
            <a:r>
              <a:rPr lang="el-GR" sz="1300" dirty="0"/>
              <a:t>. 210 3256922, </a:t>
            </a:r>
            <a:r>
              <a:rPr lang="en-US" sz="1300" dirty="0"/>
              <a:t>email </a:t>
            </a:r>
            <a:r>
              <a:rPr lang="el-GR" sz="1300" dirty="0"/>
              <a:t>piop@piraeusbank.gr</a:t>
            </a:r>
            <a:r>
              <a:rPr lang="el-GR" sz="1300" dirty="0" smtClean="0"/>
              <a:t>).</a:t>
            </a:r>
            <a:endParaRPr lang="el-GR" sz="1300" dirty="0"/>
          </a:p>
        </p:txBody>
      </p:sp>
      <p:sp>
        <p:nvSpPr>
          <p:cNvPr id="3" name="Rectangle 2"/>
          <p:cNvSpPr/>
          <p:nvPr/>
        </p:nvSpPr>
        <p:spPr>
          <a:xfrm>
            <a:off x="540000" y="1008000"/>
            <a:ext cx="5824810" cy="7438378"/>
          </a:xfrm>
          <a:prstGeom prst="rect">
            <a:avLst/>
          </a:prstGeom>
        </p:spPr>
        <p:txBody>
          <a:bodyPr wrap="square" tIns="36000" bIns="0">
            <a:spAutoFit/>
          </a:bodyPr>
          <a:lstStyle/>
          <a:p>
            <a:r>
              <a:rPr lang="el-GR" sz="1300" dirty="0"/>
              <a:t>Τα </a:t>
            </a:r>
            <a:r>
              <a:rPr lang="el-GR" sz="1300" dirty="0" smtClean="0"/>
              <a:t>συγκεκριμένα προγράμματα </a:t>
            </a:r>
            <a:r>
              <a:rPr lang="el-GR" sz="1300" dirty="0"/>
              <a:t>που προσφέρονται έχουν σχεδιαστεί από την Υπηρεσία Μουσείων του ΠΙΟΠ και έχουν εγκριθεί από το Υπουργείο Παιδείας, Έρευνας και Θρησκευμάτων (Α.Π. ΥΠΕΘ Φ. 14.2532/199575/Δ1, 8.12.15,  και </a:t>
            </a:r>
            <a:r>
              <a:rPr lang="el-GR" sz="1300" dirty="0" smtClean="0"/>
              <a:t>Φ.14/ΕΑ/216818/226818/Δ1), υλοποιούνται </a:t>
            </a:r>
            <a:r>
              <a:rPr lang="el-GR" sz="1300" dirty="0"/>
              <a:t>από στελέχη του ΠΙΟΠ, ή και εξωτερικούς συνεργάτες, στον χώρο </a:t>
            </a:r>
            <a:r>
              <a:rPr lang="el-GR" sz="1300" dirty="0" smtClean="0"/>
              <a:t>του Νηπιαγωγείου.</a:t>
            </a:r>
            <a:endParaRPr lang="el-GR" sz="1300" dirty="0"/>
          </a:p>
          <a:p>
            <a:r>
              <a:rPr lang="el-GR" sz="1300" dirty="0"/>
              <a:t> </a:t>
            </a:r>
          </a:p>
          <a:p>
            <a:r>
              <a:rPr lang="el-GR" sz="1300" b="1" dirty="0" smtClean="0"/>
              <a:t>Α) Θεατρικό Παιγνίδι</a:t>
            </a:r>
            <a:endParaRPr lang="el-GR" sz="1300" dirty="0"/>
          </a:p>
          <a:p>
            <a:r>
              <a:rPr lang="el-GR" sz="1300" dirty="0"/>
              <a:t>Με </a:t>
            </a:r>
            <a:r>
              <a:rPr lang="el-GR" sz="1300" dirty="0" err="1"/>
              <a:t>αφόρμηση</a:t>
            </a:r>
            <a:r>
              <a:rPr lang="el-GR" sz="1300" dirty="0"/>
              <a:t> την αφήγηση του παραμυθιού «Το </a:t>
            </a:r>
            <a:r>
              <a:rPr lang="el-GR" sz="1300" dirty="0" err="1"/>
              <a:t>ελατάκι</a:t>
            </a:r>
            <a:r>
              <a:rPr lang="el-GR" sz="1300" dirty="0"/>
              <a:t> που δεν του άρεσαν τα φύλλα του», τα παιδιά, χωρισμένα σε ομάδες, δραματοποιούν σκηνές του παραμυθιού και προβαίνουν σε κλασικές ασκήσεις θεατρικού παιγνιδιού (παντομίμα, "καθρέφτης", "παγωμένη εικόνα" κ.ά</a:t>
            </a:r>
            <a:r>
              <a:rPr lang="el-GR" sz="1300" dirty="0" smtClean="0"/>
              <a:t>.).</a:t>
            </a:r>
          </a:p>
          <a:p>
            <a:r>
              <a:rPr lang="el-GR" sz="1300" b="1" dirty="0" smtClean="0"/>
              <a:t>Στόχος: </a:t>
            </a:r>
            <a:r>
              <a:rPr lang="el-GR" sz="1300" dirty="0" smtClean="0"/>
              <a:t>Στόχοι </a:t>
            </a:r>
            <a:r>
              <a:rPr lang="el-GR" sz="1300" dirty="0"/>
              <a:t>προσχολικής </a:t>
            </a:r>
            <a:r>
              <a:rPr lang="el-GR" sz="1300" dirty="0" smtClean="0"/>
              <a:t>εκπαίδευσης</a:t>
            </a:r>
            <a:r>
              <a:rPr lang="el-GR" sz="1300" b="1" dirty="0" smtClean="0"/>
              <a:t> </a:t>
            </a:r>
            <a:r>
              <a:rPr lang="el-GR" sz="1300" dirty="0"/>
              <a:t>(γνωριμία με το φυσικό περιβάλλον, καλλιτεχνική εκπαίδευση</a:t>
            </a:r>
            <a:r>
              <a:rPr lang="el-GR" sz="1300" dirty="0" smtClean="0"/>
              <a:t>)</a:t>
            </a:r>
          </a:p>
          <a:p>
            <a:r>
              <a:rPr lang="el-GR" sz="1300" b="1" dirty="0" smtClean="0"/>
              <a:t>Ημέρες </a:t>
            </a:r>
            <a:r>
              <a:rPr lang="el-GR" sz="1300" b="1" dirty="0"/>
              <a:t>πραγματοποίησης: </a:t>
            </a:r>
            <a:r>
              <a:rPr lang="el-GR" sz="1300" dirty="0"/>
              <a:t>κατόπιν συνεννόησης</a:t>
            </a:r>
          </a:p>
          <a:p>
            <a:r>
              <a:rPr lang="el-GR" sz="1300" b="1" dirty="0"/>
              <a:t>Διάρκεια</a:t>
            </a:r>
            <a:r>
              <a:rPr lang="el-GR" sz="1300" dirty="0"/>
              <a:t>: 1 </a:t>
            </a:r>
            <a:r>
              <a:rPr lang="el-GR" sz="1300" dirty="0" smtClean="0"/>
              <a:t>ώρα</a:t>
            </a:r>
            <a:endParaRPr lang="el-GR" sz="1300" dirty="0"/>
          </a:p>
          <a:p>
            <a:r>
              <a:rPr lang="el-GR" sz="1300" b="1" dirty="0"/>
              <a:t>Μέγιστος αριθμός μαθητών: </a:t>
            </a:r>
            <a:r>
              <a:rPr lang="el-GR" sz="1300" dirty="0"/>
              <a:t>25</a:t>
            </a:r>
            <a:endParaRPr lang="el-GR" sz="1300" dirty="0">
              <a:ea typeface="MS Mincho"/>
            </a:endParaRPr>
          </a:p>
          <a:p>
            <a:endParaRPr lang="el-GR" sz="1300" b="1" dirty="0" smtClean="0"/>
          </a:p>
          <a:p>
            <a:r>
              <a:rPr lang="el-GR" sz="1300" b="1" dirty="0" smtClean="0"/>
              <a:t>Β) Ζώα και φυτά… αλλιώς! </a:t>
            </a:r>
          </a:p>
          <a:p>
            <a:r>
              <a:rPr lang="el-GR" sz="1300" dirty="0" smtClean="0"/>
              <a:t>Ανακαλύπτουμε την πλούσια πανίδα που ζει στη Στυμφαλία, ζωγραφίζοντας ένα «πανό» με τα ζώα και τα φυτά στο φυσικό τους περιβάλλον. </a:t>
            </a:r>
          </a:p>
          <a:p>
            <a:r>
              <a:rPr lang="el-GR" sz="1300" b="1" dirty="0" smtClean="0"/>
              <a:t>Στόχος</a:t>
            </a:r>
            <a:r>
              <a:rPr lang="el-GR" sz="1300" b="1" dirty="0"/>
              <a:t>: </a:t>
            </a:r>
            <a:r>
              <a:rPr lang="el-GR" sz="1300" dirty="0"/>
              <a:t>Στόχοι προσχολικής εκπαίδευσης (γνωριμία με το φυσικό περιβάλλον, καλλιτεχνική εκπαίδευση)</a:t>
            </a:r>
          </a:p>
          <a:p>
            <a:r>
              <a:rPr lang="el-GR" sz="1300" b="1" dirty="0" smtClean="0"/>
              <a:t>Βιβλίο </a:t>
            </a:r>
            <a:r>
              <a:rPr lang="el-GR" sz="1300" b="1" dirty="0"/>
              <a:t>ΠΙΟΠ που σχετίζεται</a:t>
            </a:r>
            <a:r>
              <a:rPr lang="el-GR" sz="1300" dirty="0"/>
              <a:t>: Φίλιππου </a:t>
            </a:r>
            <a:r>
              <a:rPr lang="el-GR" sz="1300" dirty="0" err="1"/>
              <a:t>Κατσιγιάννη</a:t>
            </a:r>
            <a:r>
              <a:rPr lang="el-GR" sz="1300" dirty="0"/>
              <a:t> - </a:t>
            </a:r>
            <a:r>
              <a:rPr lang="el-GR" sz="1300" dirty="0" err="1"/>
              <a:t>Andrea</a:t>
            </a:r>
            <a:r>
              <a:rPr lang="el-GR" sz="1300" dirty="0"/>
              <a:t> </a:t>
            </a:r>
            <a:r>
              <a:rPr lang="el-GR" sz="1300" dirty="0" err="1"/>
              <a:t>Bonetti</a:t>
            </a:r>
            <a:r>
              <a:rPr lang="el-GR" sz="1300" dirty="0"/>
              <a:t>, </a:t>
            </a:r>
            <a:r>
              <a:rPr lang="el-GR" sz="1300" i="1" dirty="0"/>
              <a:t>Φυτά της περιοχής Στυμφαλίας, Πουλιά της περιοχής Στυμφαλίας, Θηλαστικά της περιοχής Στυμφαλίας, Ερπετά και αμφίβια της περιοχής Στυμφαλίας</a:t>
            </a:r>
          </a:p>
          <a:p>
            <a:r>
              <a:rPr lang="el-GR" sz="1300" b="1" dirty="0" smtClean="0"/>
              <a:t>Ημέρες </a:t>
            </a:r>
            <a:r>
              <a:rPr lang="el-GR" sz="1300" b="1" dirty="0"/>
              <a:t>πραγματοποίησης: </a:t>
            </a:r>
            <a:r>
              <a:rPr lang="el-GR" sz="1300" dirty="0"/>
              <a:t>κατόπιν συνεννόησης</a:t>
            </a:r>
          </a:p>
          <a:p>
            <a:r>
              <a:rPr lang="el-GR" sz="1300" b="1" dirty="0"/>
              <a:t>Διάρκεια</a:t>
            </a:r>
            <a:r>
              <a:rPr lang="el-GR" sz="1300" dirty="0"/>
              <a:t>: 1 ½ ώρα</a:t>
            </a:r>
          </a:p>
          <a:p>
            <a:r>
              <a:rPr lang="el-GR" sz="1300" b="1" dirty="0" smtClean="0"/>
              <a:t>Μέγιστος </a:t>
            </a:r>
            <a:r>
              <a:rPr lang="el-GR" sz="1300" b="1" dirty="0"/>
              <a:t>αριθμός μαθητών: </a:t>
            </a:r>
            <a:r>
              <a:rPr lang="el-GR" sz="1300" dirty="0" smtClean="0"/>
              <a:t>25</a:t>
            </a:r>
          </a:p>
          <a:p>
            <a:endParaRPr lang="el-GR" sz="1300" dirty="0" smtClean="0"/>
          </a:p>
          <a:p>
            <a:r>
              <a:rPr lang="el-GR" sz="1300" b="1" dirty="0" smtClean="0"/>
              <a:t>Γ) Ιστορίες από τη μυθολογία</a:t>
            </a:r>
            <a:endParaRPr lang="el-GR" sz="1300" b="1" dirty="0"/>
          </a:p>
          <a:p>
            <a:r>
              <a:rPr lang="el-GR" sz="1300" dirty="0"/>
              <a:t>Αφήγηση γνωστών ιστοριών από τη μυθολογία, θεατρικό παιγνίδι</a:t>
            </a:r>
            <a:r>
              <a:rPr lang="el-GR" sz="1300" dirty="0" smtClean="0"/>
              <a:t>. </a:t>
            </a:r>
            <a:endParaRPr lang="el-GR" sz="1300" dirty="0"/>
          </a:p>
          <a:p>
            <a:r>
              <a:rPr lang="el-GR" sz="1300" b="1" dirty="0" smtClean="0"/>
              <a:t>Στόχος</a:t>
            </a:r>
            <a:r>
              <a:rPr lang="el-GR" sz="1300" b="1" dirty="0"/>
              <a:t>:</a:t>
            </a:r>
            <a:r>
              <a:rPr lang="el-GR" sz="1300" dirty="0"/>
              <a:t> Στόχοι προσχολικής εκπαίδευσης (γνωριμία με το φυσικό περιβάλλον, καλλιτεχνική εκπαίδευση)</a:t>
            </a:r>
          </a:p>
          <a:p>
            <a:r>
              <a:rPr lang="el-GR" sz="1300" b="1" dirty="0" smtClean="0"/>
              <a:t>Ημέρες </a:t>
            </a:r>
            <a:r>
              <a:rPr lang="el-GR" sz="1300" b="1" dirty="0"/>
              <a:t>πραγματοποίησης: </a:t>
            </a:r>
            <a:r>
              <a:rPr lang="el-GR" sz="1300" dirty="0"/>
              <a:t>κατόπιν συνεννόησης</a:t>
            </a:r>
          </a:p>
          <a:p>
            <a:r>
              <a:rPr lang="el-GR" sz="1300" b="1" dirty="0"/>
              <a:t>Διάρκεια:</a:t>
            </a:r>
            <a:r>
              <a:rPr lang="el-GR" sz="1300" dirty="0"/>
              <a:t> 1 ½ ώρα</a:t>
            </a:r>
          </a:p>
          <a:p>
            <a:r>
              <a:rPr lang="el-GR" sz="1300" b="1" dirty="0"/>
              <a:t>Μέγιστος αριθμός μαθητών: </a:t>
            </a:r>
            <a:r>
              <a:rPr lang="el-GR" sz="1300" dirty="0" smtClean="0"/>
              <a:t>25</a:t>
            </a:r>
            <a:r>
              <a:rPr lang="el-GR" sz="1300" b="1" dirty="0">
                <a:ea typeface="MS Mincho"/>
              </a:rPr>
              <a:t> </a:t>
            </a:r>
            <a:endParaRPr lang="el-GR" sz="1300" dirty="0">
              <a:ea typeface="MS Mincho"/>
            </a:endParaRPr>
          </a:p>
        </p:txBody>
      </p:sp>
    </p:spTree>
    <p:extLst>
      <p:ext uri="{BB962C8B-B14F-4D97-AF65-F5344CB8AC3E}">
        <p14:creationId xmlns:p14="http://schemas.microsoft.com/office/powerpoint/2010/main" val="41358217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3C02980-1881-4146-B618-EF57CCB20E3B}" type="slidenum">
              <a:rPr lang="el-GR" smtClean="0"/>
              <a:t>4</a:t>
            </a:fld>
            <a:endParaRPr lang="el-GR"/>
          </a:p>
        </p:txBody>
      </p:sp>
      <p:sp>
        <p:nvSpPr>
          <p:cNvPr id="7" name="Rectangle 6"/>
          <p:cNvSpPr/>
          <p:nvPr/>
        </p:nvSpPr>
        <p:spPr>
          <a:xfrm>
            <a:off x="555783" y="1404000"/>
            <a:ext cx="5824810" cy="8194551"/>
          </a:xfrm>
          <a:prstGeom prst="rect">
            <a:avLst/>
          </a:prstGeom>
        </p:spPr>
        <p:txBody>
          <a:bodyPr wrap="square">
            <a:spAutoFit/>
          </a:bodyPr>
          <a:lstStyle/>
          <a:p>
            <a:r>
              <a:rPr lang="el-GR" sz="1300" b="1" dirty="0"/>
              <a:t>Αίτημα </a:t>
            </a:r>
            <a:r>
              <a:rPr lang="el-GR" sz="1300" b="1" dirty="0" smtClean="0"/>
              <a:t>παρακολούθησης εκπαιδευτικού προγράμματος</a:t>
            </a:r>
            <a:endParaRPr lang="el-GR" sz="1300" b="1" dirty="0"/>
          </a:p>
          <a:p>
            <a:endParaRPr lang="el-GR" sz="1300" dirty="0"/>
          </a:p>
          <a:p>
            <a:pPr algn="r"/>
            <a:r>
              <a:rPr lang="el-GR" sz="1300" dirty="0" smtClean="0"/>
              <a:t>Ημερομηνία</a:t>
            </a:r>
            <a:r>
              <a:rPr lang="el-GR" sz="1300" dirty="0"/>
              <a:t>: ……………………………..</a:t>
            </a:r>
          </a:p>
          <a:p>
            <a:r>
              <a:rPr lang="el-GR" sz="1300" dirty="0"/>
              <a:t>Προς το</a:t>
            </a:r>
          </a:p>
          <a:p>
            <a:r>
              <a:rPr lang="el-GR" sz="1300" dirty="0"/>
              <a:t>Πολιτιστικό Ίδρυμα Ομίλου Πειραιώς</a:t>
            </a:r>
          </a:p>
          <a:p>
            <a:r>
              <a:rPr lang="el-GR" sz="1300" dirty="0"/>
              <a:t>Αγγέλου Γέροντα 6</a:t>
            </a:r>
          </a:p>
          <a:p>
            <a:r>
              <a:rPr lang="el-GR" sz="1300" dirty="0"/>
              <a:t>105 58 Αθήνα</a:t>
            </a:r>
          </a:p>
          <a:p>
            <a:r>
              <a:rPr lang="el-GR" sz="1300" dirty="0"/>
              <a:t>piop@piraeusbank.gr</a:t>
            </a:r>
          </a:p>
          <a:p>
            <a:endParaRPr lang="el-GR" sz="1300" dirty="0"/>
          </a:p>
          <a:p>
            <a:r>
              <a:rPr lang="el-GR" sz="1300" dirty="0"/>
              <a:t>Σχολείο: …………………………………………………………..</a:t>
            </a:r>
          </a:p>
          <a:p>
            <a:endParaRPr lang="el-GR" sz="1300" dirty="0"/>
          </a:p>
          <a:p>
            <a:r>
              <a:rPr lang="el-GR" sz="1300" dirty="0"/>
              <a:t>Σε συνέχεια της επιστολής σας προς τις Διευθύνσεις </a:t>
            </a:r>
            <a:r>
              <a:rPr lang="el-GR" sz="1300" dirty="0" smtClean="0"/>
              <a:t>Πρωτοβάθμιας Εκπαίδευσης </a:t>
            </a:r>
            <a:r>
              <a:rPr lang="el-GR" sz="1300" dirty="0"/>
              <a:t>Ανατολικής και Δυτικής Θεσσαλονίκης, με το παρόν αιτούμαστε την </a:t>
            </a:r>
            <a:r>
              <a:rPr lang="el-GR" sz="1300" dirty="0" smtClean="0"/>
              <a:t>παρακολούθηση του παρακάτω εκπαιδευτικού προγράμματος:</a:t>
            </a:r>
            <a:endParaRPr lang="el-GR" sz="1300" dirty="0"/>
          </a:p>
          <a:p>
            <a:r>
              <a:rPr lang="el-GR" sz="1300" dirty="0"/>
              <a:t>		</a:t>
            </a:r>
          </a:p>
          <a:p>
            <a:r>
              <a:rPr lang="el-GR" sz="1300" dirty="0"/>
              <a:t>		</a:t>
            </a:r>
          </a:p>
          <a:p>
            <a:r>
              <a:rPr lang="el-GR" sz="1300" dirty="0"/>
              <a:t>				</a:t>
            </a:r>
          </a:p>
          <a:p>
            <a:endParaRPr lang="el-GR" sz="1300" dirty="0"/>
          </a:p>
          <a:p>
            <a:endParaRPr lang="el-GR" sz="1300" dirty="0"/>
          </a:p>
          <a:p>
            <a:endParaRPr lang="el-GR" sz="1300" dirty="0" smtClean="0"/>
          </a:p>
          <a:p>
            <a:endParaRPr lang="el-GR" sz="1300" dirty="0"/>
          </a:p>
          <a:p>
            <a:pPr algn="just">
              <a:lnSpc>
                <a:spcPct val="150000"/>
              </a:lnSpc>
            </a:pPr>
            <a:endParaRPr lang="el-GR" sz="1300" dirty="0" smtClean="0"/>
          </a:p>
          <a:p>
            <a:pPr algn="just">
              <a:lnSpc>
                <a:spcPct val="150000"/>
              </a:lnSpc>
            </a:pPr>
            <a:endParaRPr lang="el-GR" sz="1300" dirty="0"/>
          </a:p>
          <a:p>
            <a:pPr algn="just">
              <a:lnSpc>
                <a:spcPct val="150000"/>
              </a:lnSpc>
            </a:pPr>
            <a:r>
              <a:rPr lang="el-GR" sz="1300" dirty="0"/>
              <a:t>τ</a:t>
            </a:r>
            <a:r>
              <a:rPr lang="el-GR" sz="1300" dirty="0" smtClean="0"/>
              <a:t>ο οποίο θα πραγματοποιηθεί με τη συνδρομή υπαλλήλου σας στους χώρους του σχολείου, στις </a:t>
            </a:r>
            <a:r>
              <a:rPr lang="en-US" sz="1300" dirty="0" smtClean="0"/>
              <a:t>………………………………………….</a:t>
            </a:r>
            <a:r>
              <a:rPr lang="el-GR" sz="1300" dirty="0" smtClean="0"/>
              <a:t>……………… </a:t>
            </a:r>
            <a:r>
              <a:rPr lang="el-GR" sz="1300" dirty="0"/>
              <a:t>και ώρα </a:t>
            </a:r>
            <a:r>
              <a:rPr lang="el-GR" sz="1300" dirty="0" smtClean="0"/>
              <a:t>…</a:t>
            </a:r>
            <a:r>
              <a:rPr lang="en-US" sz="1300" dirty="0" smtClean="0"/>
              <a:t>…..</a:t>
            </a:r>
            <a:r>
              <a:rPr lang="el-GR" sz="1300" dirty="0" smtClean="0"/>
              <a:t>………………….…… </a:t>
            </a:r>
          </a:p>
          <a:p>
            <a:pPr algn="just">
              <a:lnSpc>
                <a:spcPct val="150000"/>
              </a:lnSpc>
            </a:pPr>
            <a:r>
              <a:rPr lang="el-GR" sz="1300" dirty="0" smtClean="0"/>
              <a:t>Το εκπαιδευτικό πρόγραμμα θα παρακολουθήσουν συνολικά  …….…………. </a:t>
            </a:r>
            <a:r>
              <a:rPr lang="el-GR" sz="1300" dirty="0"/>
              <a:t>μαθητές </a:t>
            </a:r>
            <a:endParaRPr lang="el-GR" sz="1300" dirty="0" smtClean="0"/>
          </a:p>
          <a:p>
            <a:pPr algn="just">
              <a:lnSpc>
                <a:spcPct val="150000"/>
              </a:lnSpc>
            </a:pPr>
            <a:r>
              <a:rPr lang="el-GR" sz="1300" dirty="0" smtClean="0"/>
              <a:t>Νηπιαγωγείου και  …</a:t>
            </a:r>
            <a:r>
              <a:rPr lang="en-US" sz="1300" dirty="0" smtClean="0"/>
              <a:t>………</a:t>
            </a:r>
            <a:r>
              <a:rPr lang="el-GR" sz="1300" dirty="0" smtClean="0"/>
              <a:t> εκπαιδευτικοί.</a:t>
            </a:r>
          </a:p>
          <a:p>
            <a:pPr algn="just">
              <a:lnSpc>
                <a:spcPct val="150000"/>
              </a:lnSpc>
            </a:pPr>
            <a:endParaRPr lang="el-GR" sz="1300" dirty="0" smtClean="0"/>
          </a:p>
          <a:p>
            <a:pPr algn="just">
              <a:lnSpc>
                <a:spcPct val="150000"/>
              </a:lnSpc>
            </a:pPr>
            <a:r>
              <a:rPr lang="el-GR" sz="1300" dirty="0" smtClean="0"/>
              <a:t>Με </a:t>
            </a:r>
            <a:r>
              <a:rPr lang="el-GR" sz="1300" dirty="0"/>
              <a:t>εκτίμηση, </a:t>
            </a:r>
          </a:p>
          <a:p>
            <a:pPr algn="just">
              <a:lnSpc>
                <a:spcPct val="150000"/>
              </a:lnSpc>
            </a:pPr>
            <a:r>
              <a:rPr lang="el-GR" sz="1300" dirty="0" smtClean="0"/>
              <a:t>Για </a:t>
            </a:r>
            <a:r>
              <a:rPr lang="el-GR" sz="1300" dirty="0"/>
              <a:t>το </a:t>
            </a:r>
            <a:r>
              <a:rPr lang="el-GR" sz="1300" dirty="0" smtClean="0"/>
              <a:t>…………………………………………</a:t>
            </a:r>
          </a:p>
          <a:p>
            <a:pPr algn="just">
              <a:lnSpc>
                <a:spcPct val="150000"/>
              </a:lnSpc>
            </a:pPr>
            <a:r>
              <a:rPr lang="el-GR" sz="1300" dirty="0" smtClean="0"/>
              <a:t>Ο/Η </a:t>
            </a:r>
            <a:r>
              <a:rPr lang="el-GR" sz="1300" dirty="0"/>
              <a:t>Διευθυντής/ </a:t>
            </a:r>
            <a:r>
              <a:rPr lang="el-GR" sz="1300" dirty="0" smtClean="0"/>
              <a:t>νηπιαγωγός  …………………………………………</a:t>
            </a:r>
          </a:p>
          <a:p>
            <a:pPr algn="just">
              <a:lnSpc>
                <a:spcPct val="150000"/>
              </a:lnSpc>
            </a:pPr>
            <a:endParaRPr lang="el-GR" sz="1300" dirty="0"/>
          </a:p>
          <a:p>
            <a:pPr algn="just">
              <a:lnSpc>
                <a:spcPct val="150000"/>
              </a:lnSpc>
            </a:pPr>
            <a:r>
              <a:rPr lang="el-GR" sz="1300" dirty="0"/>
              <a:t>Στοιχεία επικοινωνίας (email, τηλέφωνο) </a:t>
            </a:r>
            <a:r>
              <a:rPr lang="el-GR" sz="1300" dirty="0" smtClean="0"/>
              <a:t>…………………………</a:t>
            </a:r>
            <a:endParaRPr lang="el-GR" sz="1300" dirty="0"/>
          </a:p>
        </p:txBody>
      </p:sp>
      <p:graphicFrame>
        <p:nvGraphicFramePr>
          <p:cNvPr id="8" name="Table 7"/>
          <p:cNvGraphicFramePr>
            <a:graphicFrameLocks noGrp="1"/>
          </p:cNvGraphicFramePr>
          <p:nvPr>
            <p:extLst>
              <p:ext uri="{D42A27DB-BD31-4B8C-83A1-F6EECF244321}">
                <p14:modId xmlns:p14="http://schemas.microsoft.com/office/powerpoint/2010/main" val="710926120"/>
              </p:ext>
            </p:extLst>
          </p:nvPr>
        </p:nvGraphicFramePr>
        <p:xfrm>
          <a:off x="549861" y="4212000"/>
          <a:ext cx="5830732" cy="2234629"/>
        </p:xfrm>
        <a:graphic>
          <a:graphicData uri="http://schemas.openxmlformats.org/drawingml/2006/table">
            <a:tbl>
              <a:tblPr firstRow="1" bandRow="1">
                <a:tableStyleId>{5C22544A-7EE6-4342-B048-85BDC9FD1C3A}</a:tableStyleId>
              </a:tblPr>
              <a:tblGrid>
                <a:gridCol w="717237">
                  <a:extLst>
                    <a:ext uri="{9D8B030D-6E8A-4147-A177-3AD203B41FA5}">
                      <a16:colId xmlns:a16="http://schemas.microsoft.com/office/drawing/2014/main" val="3521729336"/>
                    </a:ext>
                  </a:extLst>
                </a:gridCol>
                <a:gridCol w="5113495">
                  <a:extLst>
                    <a:ext uri="{9D8B030D-6E8A-4147-A177-3AD203B41FA5}">
                      <a16:colId xmlns:a16="http://schemas.microsoft.com/office/drawing/2014/main" val="3684079101"/>
                    </a:ext>
                  </a:extLst>
                </a:gridCol>
              </a:tblGrid>
              <a:tr h="564916">
                <a:tc>
                  <a:txBody>
                    <a:bodyPr/>
                    <a:lstStyle/>
                    <a:p>
                      <a:endParaRPr lang="el-GR" b="1" dirty="0">
                        <a:solidFill>
                          <a:schemeClr val="tx1"/>
                        </a:solidFill>
                      </a:endParaRPr>
                    </a:p>
                  </a:txBody>
                  <a:tcPr marT="0" marB="0">
                    <a:noFill/>
                  </a:tcPr>
                </a:tc>
                <a:tc>
                  <a:txBody>
                    <a:bodyPr/>
                    <a:lstStyle/>
                    <a:p>
                      <a:pPr lvl="0"/>
                      <a:endParaRPr lang="en-US" sz="1050" b="1" dirty="0" smtClean="0">
                        <a:solidFill>
                          <a:schemeClr val="tx1"/>
                        </a:solidFill>
                      </a:endParaRPr>
                    </a:p>
                    <a:p>
                      <a:pPr lvl="0"/>
                      <a:endParaRPr lang="en-US" sz="1050" b="1" dirty="0" smtClean="0">
                        <a:solidFill>
                          <a:schemeClr val="tx1"/>
                        </a:solidFill>
                      </a:endParaRPr>
                    </a:p>
                    <a:p>
                      <a:pPr lvl="0"/>
                      <a:r>
                        <a:rPr lang="el-GR" sz="1050" b="1" dirty="0" smtClean="0">
                          <a:solidFill>
                            <a:schemeClr val="tx1"/>
                          </a:solidFill>
                        </a:rPr>
                        <a:t>Θεατρικό Παιγνίδι </a:t>
                      </a:r>
                    </a:p>
                    <a:p>
                      <a:pPr lvl="0"/>
                      <a:r>
                        <a:rPr lang="el-GR" sz="1050" b="1" dirty="0" smtClean="0">
                          <a:solidFill>
                            <a:schemeClr val="tx1"/>
                          </a:solidFill>
                        </a:rPr>
                        <a:t>για Νηπιαγωγεία και μαθητές Α΄ και Β΄ τάξεων δημοτικού</a:t>
                      </a:r>
                    </a:p>
                    <a:p>
                      <a:pPr lvl="0"/>
                      <a:endParaRPr lang="el-GR" sz="1050" dirty="0">
                        <a:solidFill>
                          <a:schemeClr val="tx1"/>
                        </a:solidFill>
                      </a:endParaRPr>
                    </a:p>
                  </a:txBody>
                  <a:tcPr marT="0" marB="0">
                    <a:noFill/>
                  </a:tcPr>
                </a:tc>
                <a:extLst>
                  <a:ext uri="{0D108BD9-81ED-4DB2-BD59-A6C34878D82A}">
                    <a16:rowId xmlns:a16="http://schemas.microsoft.com/office/drawing/2014/main" val="4215803083"/>
                  </a:ext>
                </a:extLst>
              </a:tr>
              <a:tr h="988604">
                <a:tc>
                  <a:txBody>
                    <a:bodyPr/>
                    <a:lstStyle/>
                    <a:p>
                      <a:endParaRPr lang="el-GR" b="1" dirty="0">
                        <a:solidFill>
                          <a:schemeClr val="tx1"/>
                        </a:solidFill>
                      </a:endParaRPr>
                    </a:p>
                  </a:txBody>
                  <a:tcPr marT="0" marB="0">
                    <a:noFill/>
                  </a:tcPr>
                </a:tc>
                <a:tc>
                  <a:txBody>
                    <a:bodyPr/>
                    <a:lstStyle/>
                    <a:p>
                      <a:r>
                        <a:rPr lang="el-GR" sz="1050" b="1" dirty="0" smtClean="0"/>
                        <a:t>Ζώα και φυτά… αλλιώς! </a:t>
                      </a:r>
                    </a:p>
                    <a:p>
                      <a:r>
                        <a:rPr lang="el-GR" sz="1050" b="1" dirty="0" smtClean="0"/>
                        <a:t>για Νηπιαγωγεία και μαθητές Α΄ και Β΄ τάξεων δημοτικού</a:t>
                      </a:r>
                    </a:p>
                    <a:p>
                      <a:endParaRPr lang="el-GR" sz="1050" b="1" dirty="0" smtClean="0"/>
                    </a:p>
                    <a:p>
                      <a:r>
                        <a:rPr lang="el-GR" sz="1050" b="1" dirty="0" smtClean="0"/>
                        <a:t>Ιστορίες από τη μυθολογία</a:t>
                      </a:r>
                    </a:p>
                    <a:p>
                      <a:r>
                        <a:rPr lang="el-GR" sz="1050" b="1" dirty="0" smtClean="0"/>
                        <a:t>για Νηπιαγωγεία και μαθητές Α΄ και Β΄ τάξεων δημοτικού</a:t>
                      </a:r>
                    </a:p>
                    <a:p>
                      <a:endParaRPr lang="el-GR" sz="1050" b="1" dirty="0" smtClean="0"/>
                    </a:p>
                    <a:p>
                      <a:endParaRPr lang="el-GR" sz="1050" b="1" dirty="0" smtClean="0">
                        <a:solidFill>
                          <a:schemeClr val="tx1"/>
                        </a:solidFill>
                        <a:ea typeface="MS Mincho"/>
                      </a:endParaRPr>
                    </a:p>
                  </a:txBody>
                  <a:tcPr marT="0" marB="0">
                    <a:noFill/>
                  </a:tcPr>
                </a:tc>
                <a:extLst>
                  <a:ext uri="{0D108BD9-81ED-4DB2-BD59-A6C34878D82A}">
                    <a16:rowId xmlns:a16="http://schemas.microsoft.com/office/drawing/2014/main" val="442514884"/>
                  </a:ext>
                </a:extLst>
              </a:tr>
              <a:tr h="136242">
                <a:tc>
                  <a:txBody>
                    <a:bodyPr/>
                    <a:lstStyle/>
                    <a:p>
                      <a:endParaRPr lang="el-GR" b="1" dirty="0">
                        <a:solidFill>
                          <a:schemeClr val="tx1"/>
                        </a:solidFill>
                      </a:endParaRPr>
                    </a:p>
                  </a:txBody>
                  <a:tcPr marT="0" marB="0">
                    <a:noFill/>
                  </a:tcPr>
                </a:tc>
                <a:tc>
                  <a:txBody>
                    <a:bodyPr/>
                    <a:lstStyle/>
                    <a:p>
                      <a:endParaRPr lang="el-GR" b="1" dirty="0">
                        <a:solidFill>
                          <a:schemeClr val="tx1"/>
                        </a:solidFill>
                      </a:endParaRPr>
                    </a:p>
                  </a:txBody>
                  <a:tcPr marT="0" marB="0">
                    <a:noFill/>
                  </a:tcPr>
                </a:tc>
                <a:extLst>
                  <a:ext uri="{0D108BD9-81ED-4DB2-BD59-A6C34878D82A}">
                    <a16:rowId xmlns:a16="http://schemas.microsoft.com/office/drawing/2014/main" val="934779364"/>
                  </a:ext>
                </a:extLst>
              </a:tr>
              <a:tr h="141229">
                <a:tc>
                  <a:txBody>
                    <a:bodyPr/>
                    <a:lstStyle/>
                    <a:p>
                      <a:endParaRPr lang="el-GR" b="1" dirty="0">
                        <a:solidFill>
                          <a:schemeClr val="tx1"/>
                        </a:solidFill>
                      </a:endParaRPr>
                    </a:p>
                  </a:txBody>
                  <a:tcPr marT="0" marB="0">
                    <a:noFill/>
                  </a:tcPr>
                </a:tc>
                <a:tc>
                  <a:txBody>
                    <a:bodyPr/>
                    <a:lstStyle/>
                    <a:p>
                      <a:pPr marL="0" marR="0" indent="0" algn="l" defTabSz="514350" rtl="0" eaLnBrk="1" fontAlgn="auto" latinLnBrk="0" hangingPunct="1">
                        <a:lnSpc>
                          <a:spcPct val="100000"/>
                        </a:lnSpc>
                        <a:spcBef>
                          <a:spcPts val="0"/>
                        </a:spcBef>
                        <a:spcAft>
                          <a:spcPts val="0"/>
                        </a:spcAft>
                        <a:buClrTx/>
                        <a:buSzTx/>
                        <a:buFontTx/>
                        <a:buNone/>
                        <a:tabLst/>
                        <a:defRPr/>
                      </a:pPr>
                      <a:endParaRPr lang="el-GR" sz="1050" b="1" kern="1200" dirty="0" smtClean="0">
                        <a:solidFill>
                          <a:schemeClr val="tx1"/>
                        </a:solidFill>
                        <a:effectLst/>
                        <a:latin typeface="+mn-lt"/>
                        <a:ea typeface="+mn-ea"/>
                        <a:cs typeface="+mn-cs"/>
                      </a:endParaRPr>
                    </a:p>
                  </a:txBody>
                  <a:tcPr marT="0" marB="0">
                    <a:noFill/>
                  </a:tcPr>
                </a:tc>
                <a:extLst>
                  <a:ext uri="{0D108BD9-81ED-4DB2-BD59-A6C34878D82A}">
                    <a16:rowId xmlns:a16="http://schemas.microsoft.com/office/drawing/2014/main" val="2962961000"/>
                  </a:ext>
                </a:extLst>
              </a:tr>
            </a:tbl>
          </a:graphicData>
        </a:graphic>
      </p:graphicFrame>
      <p:sp>
        <p:nvSpPr>
          <p:cNvPr id="9" name="Rectangle 8"/>
          <p:cNvSpPr/>
          <p:nvPr/>
        </p:nvSpPr>
        <p:spPr>
          <a:xfrm>
            <a:off x="757646" y="5004000"/>
            <a:ext cx="339634" cy="30044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Rectangle 10"/>
          <p:cNvSpPr/>
          <p:nvPr/>
        </p:nvSpPr>
        <p:spPr>
          <a:xfrm>
            <a:off x="757646" y="4536000"/>
            <a:ext cx="339634" cy="30044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TextBox 11"/>
          <p:cNvSpPr txBox="1"/>
          <p:nvPr/>
        </p:nvSpPr>
        <p:spPr>
          <a:xfrm>
            <a:off x="540983" y="605014"/>
            <a:ext cx="5824810" cy="692497"/>
          </a:xfrm>
          <a:prstGeom prst="rect">
            <a:avLst/>
          </a:prstGeom>
          <a:solidFill>
            <a:schemeClr val="accent6">
              <a:lumMod val="60000"/>
              <a:lumOff val="40000"/>
            </a:schemeClr>
          </a:solidFill>
          <a:ln>
            <a:noFill/>
          </a:ln>
          <a:effectLst>
            <a:softEdge rad="31750"/>
          </a:effectLst>
        </p:spPr>
        <p:txBody>
          <a:bodyPr wrap="square" rtlCol="0">
            <a:spAutoFit/>
          </a:bodyPr>
          <a:lstStyle/>
          <a:p>
            <a:r>
              <a:rPr lang="el-GR" sz="1300" b="1" dirty="0">
                <a:effectLst>
                  <a:outerShdw blurRad="38100" dist="38100" dir="2700000" algn="tl">
                    <a:srgbClr val="000000">
                      <a:alpha val="43137"/>
                    </a:srgbClr>
                  </a:outerShdw>
                </a:effectLst>
              </a:rPr>
              <a:t>Εκπαιδευτικά Προγράμματα ΠΙΟΠ</a:t>
            </a:r>
          </a:p>
          <a:p>
            <a:r>
              <a:rPr lang="el-GR" sz="1300" dirty="0" smtClean="0">
                <a:effectLst>
                  <a:outerShdw blurRad="38100" dist="38100" dir="2700000" algn="tl">
                    <a:srgbClr val="000000">
                      <a:alpha val="43137"/>
                    </a:srgbClr>
                  </a:outerShdw>
                </a:effectLst>
              </a:rPr>
              <a:t>για Νηπιαγωγεία</a:t>
            </a:r>
            <a:endParaRPr lang="el-GR" sz="1300" dirty="0">
              <a:effectLst>
                <a:outerShdw blurRad="38100" dist="38100" dir="2700000" algn="tl">
                  <a:srgbClr val="000000">
                    <a:alpha val="43137"/>
                  </a:srgbClr>
                </a:outerShdw>
              </a:effectLst>
            </a:endParaRPr>
          </a:p>
          <a:p>
            <a:r>
              <a:rPr lang="el-GR" sz="1300" dirty="0"/>
              <a:t>Οκτώβριος 2019-Ιούνιος </a:t>
            </a:r>
            <a:r>
              <a:rPr lang="el-GR" sz="1300" dirty="0" smtClean="0"/>
              <a:t>2020</a:t>
            </a:r>
            <a:endParaRPr lang="el-GR" sz="1300" dirty="0"/>
          </a:p>
        </p:txBody>
      </p:sp>
      <p:sp>
        <p:nvSpPr>
          <p:cNvPr id="10" name="Rectangle 9"/>
          <p:cNvSpPr/>
          <p:nvPr/>
        </p:nvSpPr>
        <p:spPr>
          <a:xfrm>
            <a:off x="758009" y="5508000"/>
            <a:ext cx="339634" cy="30044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179274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1113</TotalTime>
  <Words>538</Words>
  <Application>Microsoft Office PowerPoint</Application>
  <PresentationFormat>A4 Paper (210x297 mm)</PresentationFormat>
  <Paragraphs>101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MS Mincho</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Καλλινικίδου Άννα</dc:creator>
  <cp:lastModifiedBy>Τράντα Αλεξάνδρα</cp:lastModifiedBy>
  <cp:revision>208</cp:revision>
  <cp:lastPrinted>2018-09-19T14:54:29Z</cp:lastPrinted>
  <dcterms:created xsi:type="dcterms:W3CDTF">2017-09-01T13:55:18Z</dcterms:created>
  <dcterms:modified xsi:type="dcterms:W3CDTF">2019-10-03T14:04:16Z</dcterms:modified>
</cp:coreProperties>
</file>